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306" r:id="rId2"/>
    <p:sldId id="307" r:id="rId3"/>
    <p:sldId id="256" r:id="rId4"/>
    <p:sldId id="261" r:id="rId5"/>
    <p:sldId id="263" r:id="rId6"/>
    <p:sldId id="257" r:id="rId7"/>
    <p:sldId id="258" r:id="rId8"/>
    <p:sldId id="30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99544-587C-44E9-8A7D-178200EADE4E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FDCA-AE81-44BB-95A2-5CD2A86DA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4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99544-587C-44E9-8A7D-178200EADE4E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FDCA-AE81-44BB-95A2-5CD2A86DA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41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99544-587C-44E9-8A7D-178200EADE4E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FDCA-AE81-44BB-95A2-5CD2A86DA79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5714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99544-587C-44E9-8A7D-178200EADE4E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FDCA-AE81-44BB-95A2-5CD2A86DA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96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99544-587C-44E9-8A7D-178200EADE4E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FDCA-AE81-44BB-95A2-5CD2A86DA79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7777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99544-587C-44E9-8A7D-178200EADE4E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FDCA-AE81-44BB-95A2-5CD2A86DA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13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99544-587C-44E9-8A7D-178200EADE4E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FDCA-AE81-44BB-95A2-5CD2A86DA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55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99544-587C-44E9-8A7D-178200EADE4E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FDCA-AE81-44BB-95A2-5CD2A86DA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38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99544-587C-44E9-8A7D-178200EADE4E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FDCA-AE81-44BB-95A2-5CD2A86DA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44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99544-587C-44E9-8A7D-178200EADE4E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FDCA-AE81-44BB-95A2-5CD2A86DA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30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99544-587C-44E9-8A7D-178200EADE4E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FDCA-AE81-44BB-95A2-5CD2A86DA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1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99544-587C-44E9-8A7D-178200EADE4E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FDCA-AE81-44BB-95A2-5CD2A86DA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59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99544-587C-44E9-8A7D-178200EADE4E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FDCA-AE81-44BB-95A2-5CD2A86DA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98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99544-587C-44E9-8A7D-178200EADE4E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FDCA-AE81-44BB-95A2-5CD2A86DA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36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99544-587C-44E9-8A7D-178200EADE4E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FDCA-AE81-44BB-95A2-5CD2A86DA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39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99544-587C-44E9-8A7D-178200EADE4E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FDCA-AE81-44BB-95A2-5CD2A86DA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211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99544-587C-44E9-8A7D-178200EADE4E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656FDCA-AE81-44BB-95A2-5CD2A86DA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67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Pentamerone" TargetMode="External"/><Relationship Id="rId3" Type="http://schemas.openxmlformats.org/officeDocument/2006/relationships/hyperlink" Target="https://en.wikipedia.org/wiki/Myth" TargetMode="External"/><Relationship Id="rId7" Type="http://schemas.openxmlformats.org/officeDocument/2006/relationships/hyperlink" Target="https://en.wikipedia.org/wiki/Giambattista_Basile" TargetMode="External"/><Relationship Id="rId12" Type="http://schemas.openxmlformats.org/officeDocument/2006/relationships/hyperlink" Target="https://en.wikipedia.org/wiki/Grimms%27_Fairy_Tales" TargetMode="External"/><Relationship Id="rId2" Type="http://schemas.openxmlformats.org/officeDocument/2006/relationships/hyperlink" Target="https://en.wikipedia.org/wiki/Folklor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Italy" TargetMode="External"/><Relationship Id="rId11" Type="http://schemas.openxmlformats.org/officeDocument/2006/relationships/hyperlink" Target="https://en.wikipedia.org/wiki/Brothers_Grimm" TargetMode="External"/><Relationship Id="rId5" Type="http://schemas.openxmlformats.org/officeDocument/2006/relationships/hyperlink" Target="https://en.wikipedia.org/wiki/Strabo" TargetMode="External"/><Relationship Id="rId10" Type="http://schemas.openxmlformats.org/officeDocument/2006/relationships/hyperlink" Target="https://en.wikipedia.org/wiki/Histoires_ou_contes_du_temps_pass%C3%A9" TargetMode="External"/><Relationship Id="rId4" Type="http://schemas.openxmlformats.org/officeDocument/2006/relationships/hyperlink" Target="https://en.wikipedia.org/wiki/Rhodopis" TargetMode="External"/><Relationship Id="rId9" Type="http://schemas.openxmlformats.org/officeDocument/2006/relationships/hyperlink" Target="https://en.wikipedia.org/wiki/Charles_Perrault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utenberg.org/etext/3825" TargetMode="External"/><Relationship Id="rId13" Type="http://schemas.openxmlformats.org/officeDocument/2006/relationships/hyperlink" Target="https://www.gutenberg.org/files/3825/3825-h/3825-h.htm" TargetMode="External"/><Relationship Id="rId3" Type="http://schemas.openxmlformats.org/officeDocument/2006/relationships/hyperlink" Target="https://timesmachine.nytimes.com/timesmachine/1913/11/30/100079129.pdf" TargetMode="External"/><Relationship Id="rId7" Type="http://schemas.openxmlformats.org/officeDocument/2006/relationships/hyperlink" Target="http://www.pygmalion.ws/stories/" TargetMode="External"/><Relationship Id="rId12" Type="http://schemas.openxmlformats.org/officeDocument/2006/relationships/hyperlink" Target="http://www.library.cornell.edu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https://en.wikipedia.org/wiki/Internet_Broadway_Database" TargetMode="External"/><Relationship Id="rId11" Type="http://schemas.openxmlformats.org/officeDocument/2006/relationships/hyperlink" Target="http://rmc.library.cornell.edu/EAD/pdf_guides/RMM04617_pub.pdf" TargetMode="External"/><Relationship Id="rId5" Type="http://schemas.openxmlformats.org/officeDocument/2006/relationships/hyperlink" Target="https://www.ibdb.com/broadway-show/7310" TargetMode="External"/><Relationship Id="rId10" Type="http://schemas.openxmlformats.org/officeDocument/2006/relationships/hyperlink" Target="http://find.galegroup.com/ttda/newspaperRetrieve.do?sgHitCountType=None&amp;sort=DateDescend&amp;tabID=T003&amp;prodId=TTDA&amp;resultListType=RESULT_LIST&amp;searchId=R1&amp;searchType=BasicSearchForm&amp;currentPosition=6&amp;qrySerId=Locale%28en%2C%2C%29%3AFQE%3D%28tx%2CNone%2C14%29pygmalion+shaw%3AAnd%3ALQE%3D%28da%2CNone%2C6%29%3C+1915%3AAnd%3ALQE%3D%28MB%2CNone%2C8%29%22TTDA-1%22%24&amp;retrieveFormat=MULTIPAGE_DOCUMENT&amp;userGroupName=viva_wm&amp;inPS=true&amp;contentSet=LTO&amp;&amp;docId=&amp;docLevel=FASCIMILE&amp;workId=&amp;relevancePageBatch=CS186581619&amp;contentSet=UDVIN&amp;callistoContentSet=UDVIN&amp;docPage=article&amp;hilite=y" TargetMode="External"/><Relationship Id="rId4" Type="http://schemas.openxmlformats.org/officeDocument/2006/relationships/hyperlink" Target="https://www.nytimes.com/" TargetMode="External"/><Relationship Id="rId9" Type="http://schemas.openxmlformats.org/officeDocument/2006/relationships/hyperlink" Target="https://en.wikipedia.org/wiki/Project_Gutenbe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301D-4078-4FD0-A716-2634C93B14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Comparative literature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3F1DB5-5DB4-445C-A2A9-8F8BE3566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b="1" dirty="0"/>
              <a:t>Shaymaa A. Shahine</a:t>
            </a:r>
            <a:endParaRPr lang="en-US" sz="2800" b="1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F4B8402-325D-4B58-B4FC-5EDAA67192FE}"/>
              </a:ext>
            </a:extLst>
          </p:cNvPr>
          <p:cNvSpPr txBox="1">
            <a:spLocks/>
          </p:cNvSpPr>
          <p:nvPr/>
        </p:nvSpPr>
        <p:spPr>
          <a:xfrm>
            <a:off x="1644719" y="267725"/>
            <a:ext cx="7766936" cy="13251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/>
              <a:t>Faculty of Arts</a:t>
            </a:r>
          </a:p>
          <a:p>
            <a:pPr algn="ctr"/>
            <a:r>
              <a:rPr lang="en-GB" sz="3600" b="1" dirty="0"/>
              <a:t>Year 2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97166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813DE-A771-428F-B307-4D65EDB70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/>
              <a:t>Codes of Conduct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5462F-1B28-4FD5-8625-A01359FC3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56853"/>
            <a:ext cx="10178322" cy="5309418"/>
          </a:xfrm>
        </p:spPr>
        <p:txBody>
          <a:bodyPr>
            <a:normAutofit/>
          </a:bodyPr>
          <a:lstStyle/>
          <a:p>
            <a:r>
              <a:rPr lang="en-GB" sz="3200" dirty="0"/>
              <a:t>Phones are not allowed</a:t>
            </a:r>
          </a:p>
          <a:p>
            <a:r>
              <a:rPr lang="en-GB" sz="3200" dirty="0"/>
              <a:t>Start 12 to 1.30 p.m.</a:t>
            </a:r>
          </a:p>
          <a:p>
            <a:r>
              <a:rPr lang="en-GB" sz="3200" dirty="0"/>
              <a:t>Doors closes 12.10 p.m.</a:t>
            </a:r>
          </a:p>
          <a:p>
            <a:r>
              <a:rPr lang="en-GB" sz="3200" dirty="0"/>
              <a:t>What is in it for you? Listening, Reading and Critical thinking</a:t>
            </a:r>
          </a:p>
          <a:p>
            <a:r>
              <a:rPr lang="en-GB" sz="3200" dirty="0"/>
              <a:t>Volunteers for Reflection Tree </a:t>
            </a:r>
          </a:p>
          <a:p>
            <a:r>
              <a:rPr lang="en-GB" sz="3200" dirty="0"/>
              <a:t>Question Bank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397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207C5-EA62-4820-8C9C-B2A16431C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1034300"/>
            <a:ext cx="8965378" cy="1074720"/>
          </a:xfrm>
        </p:spPr>
        <p:txBody>
          <a:bodyPr/>
          <a:lstStyle/>
          <a:p>
            <a:r>
              <a:rPr lang="en-GB" dirty="0"/>
              <a:t>A Comparative Study of Cinderella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F3EAE3-417A-4036-BC1E-63261EC7F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4" y="3429000"/>
            <a:ext cx="8965377" cy="1074720"/>
          </a:xfrm>
        </p:spPr>
        <p:txBody>
          <a:bodyPr>
            <a:normAutofit/>
          </a:bodyPr>
          <a:lstStyle/>
          <a:p>
            <a:pPr algn="ctr"/>
            <a:r>
              <a:rPr lang="en-GB" sz="2800" dirty="0"/>
              <a:t>to Shaw’s </a:t>
            </a:r>
            <a:r>
              <a:rPr lang="en-GB" sz="2800" i="1" dirty="0"/>
              <a:t>Pygmalion</a:t>
            </a:r>
            <a:r>
              <a:rPr lang="en-GB" sz="2800" dirty="0"/>
              <a:t> and Al-Hakim’s </a:t>
            </a:r>
            <a:r>
              <a:rPr lang="en-GB" sz="2800" i="1" dirty="0"/>
              <a:t>Pygmalion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125869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5CFDE72-C177-4035-820D-6513A6F85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477" y="221226"/>
            <a:ext cx="10412362" cy="929148"/>
          </a:xfrm>
        </p:spPr>
        <p:txBody>
          <a:bodyPr>
            <a:normAutofit fontScale="90000"/>
          </a:bodyPr>
          <a:lstStyle/>
          <a:p>
            <a:r>
              <a:rPr lang="en-GB" dirty="0"/>
              <a:t>A Literary Biography of Cinderella according to Wikipedia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64D2AEA-E3B7-4295-BA01-77C075E39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477" y="1401097"/>
            <a:ext cx="10412362" cy="5235677"/>
          </a:xfrm>
        </p:spPr>
        <p:txBody>
          <a:bodyPr>
            <a:normAutofit/>
          </a:bodyPr>
          <a:lstStyle/>
          <a:p>
            <a:r>
              <a:rPr lang="en-US" sz="2000" dirty="0"/>
              <a:t>"</a:t>
            </a:r>
            <a:r>
              <a:rPr lang="en-US" sz="2000" b="1" dirty="0"/>
              <a:t>Cinderella</a:t>
            </a:r>
            <a:r>
              <a:rPr lang="en-US" sz="2000" dirty="0"/>
              <a:t>" or </a:t>
            </a:r>
            <a:r>
              <a:rPr lang="en-US" sz="2000" b="1" dirty="0"/>
              <a:t>The Little Glass Slipper</a:t>
            </a:r>
            <a:r>
              <a:rPr lang="en-US" sz="2000" dirty="0"/>
              <a:t>, is a </a:t>
            </a:r>
            <a:r>
              <a:rPr lang="en-US" sz="2000" dirty="0">
                <a:hlinkClick r:id="rId2" tooltip="Folklore"/>
              </a:rPr>
              <a:t>folk tale</a:t>
            </a:r>
            <a:r>
              <a:rPr lang="en-US" sz="2000" dirty="0"/>
              <a:t> embodying a </a:t>
            </a:r>
            <a:r>
              <a:rPr lang="en-US" sz="2000" dirty="0">
                <a:hlinkClick r:id="rId3" tooltip="Myth"/>
              </a:rPr>
              <a:t>myth</a:t>
            </a:r>
            <a:r>
              <a:rPr lang="en-US" sz="2000" dirty="0"/>
              <a:t>-element of unjust oppression and triumphant reward. Thousands of variants are known throughout the world.</a:t>
            </a:r>
            <a:endParaRPr lang="en-US" sz="2000" baseline="30000" dirty="0"/>
          </a:p>
          <a:p>
            <a:r>
              <a:rPr lang="en-US" sz="2000" dirty="0"/>
              <a:t> The title character is a young woman living in unfortunate circumstances, that are suddenly changed to remarkable fortune. The story of </a:t>
            </a:r>
            <a:r>
              <a:rPr lang="en-US" sz="2000" dirty="0" err="1">
                <a:hlinkClick r:id="rId4" tooltip="Rhodopis"/>
              </a:rPr>
              <a:t>Rhodopis</a:t>
            </a:r>
            <a:r>
              <a:rPr lang="en-US" sz="2000" dirty="0"/>
              <a:t>, recounted by the Greek geographer </a:t>
            </a:r>
            <a:r>
              <a:rPr lang="en-US" sz="2000" dirty="0">
                <a:hlinkClick r:id="rId5" tooltip="Strabo"/>
              </a:rPr>
              <a:t>Strabo</a:t>
            </a:r>
            <a:r>
              <a:rPr lang="en-US" sz="2000" dirty="0"/>
              <a:t> around 7 BC, about a Greek slave girl who marries the king of Egypt, is usually considered to be the earliest known variant of the Cinderella story.</a:t>
            </a:r>
          </a:p>
          <a:p>
            <a:r>
              <a:rPr lang="en-US" sz="2000" dirty="0"/>
              <a:t>The first literary European version of the story was published in </a:t>
            </a:r>
            <a:r>
              <a:rPr lang="en-US" sz="2000" dirty="0">
                <a:hlinkClick r:id="rId6" tooltip="Italy"/>
              </a:rPr>
              <a:t>Italy</a:t>
            </a:r>
            <a:r>
              <a:rPr lang="en-US" sz="2000" dirty="0"/>
              <a:t> by </a:t>
            </a:r>
            <a:r>
              <a:rPr lang="en-US" sz="2000" dirty="0" err="1">
                <a:hlinkClick r:id="rId7" tooltip="Giambattista Basile"/>
              </a:rPr>
              <a:t>Giambattista</a:t>
            </a:r>
            <a:r>
              <a:rPr lang="en-US" sz="2000" dirty="0">
                <a:hlinkClick r:id="rId7" tooltip="Giambattista Basile"/>
              </a:rPr>
              <a:t> Basile</a:t>
            </a:r>
            <a:r>
              <a:rPr lang="en-US" sz="2000" dirty="0"/>
              <a:t> in his </a:t>
            </a:r>
            <a:r>
              <a:rPr lang="en-US" sz="2000" i="1" dirty="0" err="1">
                <a:hlinkClick r:id="rId8" tooltip="Pentamerone"/>
              </a:rPr>
              <a:t>Pentamerone</a:t>
            </a:r>
            <a:r>
              <a:rPr lang="en-US" sz="2000" dirty="0"/>
              <a:t> in 1634; the version that is now most widely known in the English-speaking world was published in French by </a:t>
            </a:r>
            <a:r>
              <a:rPr lang="en-US" sz="2000" dirty="0">
                <a:hlinkClick r:id="rId9" tooltip="Charles Perrault"/>
              </a:rPr>
              <a:t>Charles Perrault</a:t>
            </a:r>
            <a:r>
              <a:rPr lang="en-US" sz="2000" dirty="0"/>
              <a:t> in </a:t>
            </a:r>
            <a:r>
              <a:rPr lang="en-US" sz="2000" i="1" dirty="0" err="1">
                <a:hlinkClick r:id="rId10" tooltip="Histoires ou contes du temps passé"/>
              </a:rPr>
              <a:t>Histoires</a:t>
            </a:r>
            <a:r>
              <a:rPr lang="en-US" sz="2000" i="1" dirty="0">
                <a:hlinkClick r:id="rId10" tooltip="Histoires ou contes du temps passé"/>
              </a:rPr>
              <a:t> </a:t>
            </a:r>
            <a:r>
              <a:rPr lang="en-US" sz="2000" i="1" dirty="0" err="1">
                <a:hlinkClick r:id="rId10" tooltip="Histoires ou contes du temps passé"/>
              </a:rPr>
              <a:t>ou</a:t>
            </a:r>
            <a:r>
              <a:rPr lang="en-US" sz="2000" i="1" dirty="0">
                <a:hlinkClick r:id="rId10" tooltip="Histoires ou contes du temps passé"/>
              </a:rPr>
              <a:t> </a:t>
            </a:r>
            <a:r>
              <a:rPr lang="en-US" sz="2000" i="1" dirty="0" err="1">
                <a:hlinkClick r:id="rId10" tooltip="Histoires ou contes du temps passé"/>
              </a:rPr>
              <a:t>contes</a:t>
            </a:r>
            <a:r>
              <a:rPr lang="en-US" sz="2000" i="1" dirty="0">
                <a:hlinkClick r:id="rId10" tooltip="Histoires ou contes du temps passé"/>
              </a:rPr>
              <a:t> du temps passé</a:t>
            </a:r>
            <a:r>
              <a:rPr lang="en-US" sz="2000" dirty="0"/>
              <a:t> in 1697.</a:t>
            </a:r>
            <a:r>
              <a:rPr lang="en-US" sz="2000" baseline="30000" dirty="0"/>
              <a:t> </a:t>
            </a:r>
            <a:r>
              <a:rPr lang="en-US" sz="2000" dirty="0"/>
              <a:t>Another version was later published by the </a:t>
            </a:r>
            <a:r>
              <a:rPr lang="en-US" sz="2000" dirty="0">
                <a:hlinkClick r:id="rId11" tooltip="Brothers Grimm"/>
              </a:rPr>
              <a:t>Brothers Grimm</a:t>
            </a:r>
            <a:r>
              <a:rPr lang="en-US" sz="2000" dirty="0"/>
              <a:t> in their folk tale collection </a:t>
            </a:r>
            <a:r>
              <a:rPr lang="en-US" sz="2000" i="1" dirty="0" err="1">
                <a:hlinkClick r:id="rId12" tooltip="Grimms' Fairy Tales"/>
              </a:rPr>
              <a:t>Grimms</a:t>
            </a:r>
            <a:r>
              <a:rPr lang="en-US" sz="2000" i="1" dirty="0">
                <a:hlinkClick r:id="rId12" tooltip="Grimms' Fairy Tales"/>
              </a:rPr>
              <a:t>' Fairy Tales</a:t>
            </a:r>
            <a:r>
              <a:rPr lang="en-US" sz="2000" dirty="0"/>
              <a:t> in 1812.</a:t>
            </a:r>
          </a:p>
        </p:txBody>
      </p:sp>
    </p:spTree>
    <p:extLst>
      <p:ext uri="{BB962C8B-B14F-4D97-AF65-F5344CB8AC3E}">
        <p14:creationId xmlns:p14="http://schemas.microsoft.com/office/powerpoint/2010/main" val="807607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CA15A-09BD-4E85-8117-D1D774277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80109"/>
            <a:ext cx="8596668" cy="734291"/>
          </a:xfrm>
        </p:spPr>
        <p:txBody>
          <a:bodyPr/>
          <a:lstStyle/>
          <a:p>
            <a:r>
              <a:rPr lang="en-GB" dirty="0"/>
              <a:t>Setting and Time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30C74C-5886-43EF-A4FB-DD74D86DFF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149927"/>
            <a:ext cx="2800157" cy="4891434"/>
          </a:xfrm>
        </p:spPr>
        <p:txBody>
          <a:bodyPr>
            <a:normAutofit/>
          </a:bodyPr>
          <a:lstStyle/>
          <a:p>
            <a:r>
              <a:rPr lang="en-GB" dirty="0"/>
              <a:t>Cinderella</a:t>
            </a:r>
          </a:p>
          <a:p>
            <a:r>
              <a:rPr lang="en-GB" dirty="0"/>
              <a:t>A fairy tale that first appeared in the story of </a:t>
            </a:r>
            <a:r>
              <a:rPr lang="en-GB" dirty="0" err="1"/>
              <a:t>Rhodopis</a:t>
            </a:r>
            <a:endParaRPr lang="en-GB" dirty="0"/>
          </a:p>
          <a:p>
            <a:r>
              <a:rPr lang="en-US" i="1" dirty="0"/>
              <a:t>The variant in this study is based on </a:t>
            </a:r>
            <a:r>
              <a:rPr lang="en-US" i="1" dirty="0" err="1"/>
              <a:t>Grimms</a:t>
            </a:r>
            <a:r>
              <a:rPr lang="en-US" i="1" dirty="0"/>
              <a:t>' Fairy Tales</a:t>
            </a:r>
            <a:r>
              <a:rPr lang="en-US" dirty="0"/>
              <a:t> in 1812</a:t>
            </a:r>
          </a:p>
          <a:p>
            <a:r>
              <a:rPr lang="en-US" dirty="0"/>
              <a:t>The house of Cinderella’s father, the ball room in the prince’s palace</a:t>
            </a:r>
            <a:endParaRPr lang="en-GB" dirty="0"/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F93CE96-2341-4CD3-9124-7B7CB4A619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79274" y="1149927"/>
            <a:ext cx="2800158" cy="4891435"/>
          </a:xfrm>
        </p:spPr>
        <p:txBody>
          <a:bodyPr>
            <a:normAutofit/>
          </a:bodyPr>
          <a:lstStyle/>
          <a:p>
            <a:r>
              <a:rPr lang="en-GB" sz="2200" dirty="0"/>
              <a:t>Shaw’s </a:t>
            </a:r>
            <a:r>
              <a:rPr lang="en-GB" sz="2200" i="1" dirty="0"/>
              <a:t>Pygmalion</a:t>
            </a:r>
          </a:p>
          <a:p>
            <a:pPr marL="0" indent="0">
              <a:buNone/>
            </a:pPr>
            <a:r>
              <a:rPr lang="en-GB" sz="2200" dirty="0"/>
              <a:t>1- written in 1912, tell the story of English society back then </a:t>
            </a:r>
          </a:p>
          <a:p>
            <a:pPr marL="0" indent="0">
              <a:buNone/>
            </a:pPr>
            <a:r>
              <a:rPr lang="en-GB" sz="2200" dirty="0"/>
              <a:t>2- London</a:t>
            </a:r>
            <a:r>
              <a:rPr lang="en-GB" sz="2200" i="1" dirty="0"/>
              <a:t>:</a:t>
            </a:r>
          </a:p>
          <a:p>
            <a:pPr marL="0" indent="0">
              <a:buNone/>
            </a:pPr>
            <a:r>
              <a:rPr lang="en-GB" dirty="0"/>
              <a:t>Professor Higgins’s  house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9E60F-3386-4764-980F-DE75469DEFCA}"/>
              </a:ext>
            </a:extLst>
          </p:cNvPr>
          <p:cNvSpPr/>
          <p:nvPr/>
        </p:nvSpPr>
        <p:spPr>
          <a:xfrm>
            <a:off x="7081215" y="1149927"/>
            <a:ext cx="2594570" cy="48914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Al-Hakim’s Pygmalion:</a:t>
            </a:r>
          </a:p>
          <a:p>
            <a:pPr algn="ctr"/>
            <a:r>
              <a:rPr lang="en-GB" dirty="0"/>
              <a:t>1- written in 1942, tells the Greek mythology of ancient times</a:t>
            </a:r>
          </a:p>
          <a:p>
            <a:pPr algn="ctr"/>
            <a:r>
              <a:rPr lang="en-GB" dirty="0"/>
              <a:t>2- The reception room of Pygmalion’s house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676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DDC74F-EC34-48C7-AA6F-22B198C31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191729"/>
            <a:ext cx="8816801" cy="707923"/>
          </a:xfrm>
        </p:spPr>
        <p:txBody>
          <a:bodyPr/>
          <a:lstStyle/>
          <a:p>
            <a:r>
              <a:rPr lang="en-GB" dirty="0"/>
              <a:t>Characters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8D346A6-E71C-43AA-9CA1-4C9E265ED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899652"/>
            <a:ext cx="10309122" cy="5766619"/>
          </a:xfrm>
        </p:spPr>
        <p:txBody>
          <a:bodyPr>
            <a:normAutofit fontScale="85000" lnSpcReduction="20000"/>
          </a:bodyPr>
          <a:lstStyle/>
          <a:p>
            <a:r>
              <a:rPr lang="en-GB" sz="2400" dirty="0"/>
              <a:t>Cinderella</a:t>
            </a:r>
          </a:p>
          <a:p>
            <a:r>
              <a:rPr lang="en-GB" dirty="0"/>
              <a:t>She has lost her mom and dad</a:t>
            </a:r>
          </a:p>
          <a:p>
            <a:r>
              <a:rPr lang="en-GB" dirty="0"/>
              <a:t>Her stepmother takes advantage of her</a:t>
            </a:r>
          </a:p>
          <a:p>
            <a:r>
              <a:rPr lang="en-GB" dirty="0"/>
              <a:t>She is courageous</a:t>
            </a:r>
          </a:p>
          <a:p>
            <a:r>
              <a:rPr lang="en-GB" dirty="0"/>
              <a:t>She is optimistic no matter how gloomy her circumstances</a:t>
            </a:r>
          </a:p>
          <a:p>
            <a:r>
              <a:rPr lang="en-GB" dirty="0"/>
              <a:t>Her Inner beauty results in her survival </a:t>
            </a:r>
          </a:p>
          <a:p>
            <a:r>
              <a:rPr lang="en-GB" sz="2400" dirty="0"/>
              <a:t>Eliza</a:t>
            </a:r>
          </a:p>
          <a:p>
            <a:r>
              <a:rPr lang="en-US" dirty="0"/>
              <a:t>She has lost her mom</a:t>
            </a:r>
          </a:p>
          <a:p>
            <a:r>
              <a:rPr lang="en-US" dirty="0"/>
              <a:t>Her father takes advantage of her</a:t>
            </a:r>
          </a:p>
          <a:p>
            <a:r>
              <a:rPr lang="en-US" dirty="0"/>
              <a:t>She is courageous</a:t>
            </a:r>
          </a:p>
          <a:p>
            <a:r>
              <a:rPr lang="en-US" dirty="0"/>
              <a:t>She has a dream and goes after it</a:t>
            </a:r>
          </a:p>
          <a:p>
            <a:r>
              <a:rPr lang="en-US" dirty="0"/>
              <a:t>Her inner beauty leads her way toward a change of appearance that would reveal her reality</a:t>
            </a:r>
          </a:p>
          <a:p>
            <a:r>
              <a:rPr lang="en-US" sz="2400" dirty="0"/>
              <a:t>Galatea</a:t>
            </a:r>
          </a:p>
          <a:p>
            <a:r>
              <a:rPr lang="en-US" dirty="0"/>
              <a:t>She has no parents</a:t>
            </a:r>
          </a:p>
          <a:p>
            <a:r>
              <a:rPr lang="en-US" dirty="0"/>
              <a:t>Pygmalion takes advantage of her</a:t>
            </a:r>
          </a:p>
          <a:p>
            <a:r>
              <a:rPr lang="en-US" dirty="0"/>
              <a:t>She is anxious, but never courageous</a:t>
            </a:r>
          </a:p>
          <a:p>
            <a:r>
              <a:rPr lang="en-US" dirty="0"/>
              <a:t>She is not optimistic</a:t>
            </a:r>
          </a:p>
          <a:p>
            <a:r>
              <a:rPr lang="en-US" dirty="0"/>
              <a:t>Her apparent beauty is her only skill in life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76915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6D68F15-B23C-438F-BA37-A1AD02F8F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Themes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133B492-3B3C-4FD7-95A1-09C9DAA87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Nature plays what role in Cinderella, Eliza and Galatea</a:t>
            </a:r>
          </a:p>
          <a:p>
            <a:r>
              <a:rPr lang="en-GB" dirty="0"/>
              <a:t>Grace; who is grateful and to whom?</a:t>
            </a:r>
          </a:p>
          <a:p>
            <a:r>
              <a:rPr lang="en-GB" dirty="0"/>
              <a:t>Morality; what morals can readers draw from Cinderella, Shaw’s Pygmalion, Al-Hakim’s Pygmalion?</a:t>
            </a:r>
          </a:p>
          <a:p>
            <a:r>
              <a:rPr lang="en-GB" dirty="0"/>
              <a:t>Power of Change through language plays a vital role in Shaw’s Pygmalion, what other kinds of power made change vibrant in the lives of Cinderella and Galatea?</a:t>
            </a:r>
          </a:p>
          <a:p>
            <a:r>
              <a:rPr lang="en-GB" dirty="0"/>
              <a:t>Loneliness</a:t>
            </a:r>
          </a:p>
          <a:p>
            <a:r>
              <a:rPr lang="en-GB" dirty="0"/>
              <a:t>Art for Art’s sake or Art for Life’s sake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774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EAB30-56F7-4FDC-AC3B-1CA5DDAA2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16FC2-CB6D-4FB2-8BFD-6E3B30BE4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8077"/>
            <a:ext cx="8596668" cy="4911213"/>
          </a:xfrm>
        </p:spPr>
        <p:txBody>
          <a:bodyPr>
            <a:normAutofit fontScale="85000" lnSpcReduction="20000"/>
          </a:bodyPr>
          <a:lstStyle/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Bernard Shaw Snubs England and Amuses Germany."</a:t>
            </a:r>
            <a:r>
              <a:rPr lang="en-US" alt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en-US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New York Times</a:t>
            </a:r>
            <a:r>
              <a:rPr lang="en-US" alt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30 November 1913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Pygmalion</a:t>
            </a:r>
            <a:r>
              <a:rPr lang="en-US" alt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at the </a:t>
            </a:r>
            <a:r>
              <a:rPr lang="en-US" alt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tooltip="Internet Broadway Databas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Internet Broadway Database</a:t>
            </a:r>
            <a:endParaRPr lang="en-US" altLang="en-US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Pygmalion</a:t>
            </a:r>
            <a:r>
              <a:rPr lang="en-US" alt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stories &amp; art</a:t>
            </a:r>
            <a:r>
              <a:rPr lang="en-US" alt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"successive retellings of the </a:t>
            </a:r>
            <a:r>
              <a:rPr lang="en-US" altLang="en-US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Pygmalion</a:t>
            </a:r>
            <a:r>
              <a:rPr lang="en-US" alt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story after Ovid's </a:t>
            </a:r>
            <a:r>
              <a:rPr lang="en-US" altLang="en-US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Metamorphoses</a:t>
            </a:r>
            <a:r>
              <a:rPr lang="en-US" alt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 tooltip="gutenberg:38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Pygmalion</a:t>
            </a:r>
            <a:r>
              <a:rPr lang="en-US" alt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at </a:t>
            </a:r>
            <a:r>
              <a:rPr lang="en-US" alt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 tooltip="Project Gutenber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Project Gutenberg</a:t>
            </a:r>
            <a:endParaRPr lang="en-US" altLang="en-US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Story Of "Pygmalion.""</a:t>
            </a:r>
            <a:r>
              <a:rPr lang="en-US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The Times. 19 March 1914. Retrieved 19 September </a:t>
            </a:r>
            <a:r>
              <a:rPr lang="en-US" sz="26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2016 .</a:t>
            </a:r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Evans, T.F. (ed.) (1997). </a:t>
            </a:r>
            <a:r>
              <a:rPr lang="en-US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George Bernard Shaw (The Critical Heritage Series).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"The Instinct of An Artist: Shaw and the Theatre."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Catalog for "An Exhibition from The Bernard F.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Burgunder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Collection," 1997. 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Cornell University Library</a:t>
            </a:r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"The Project Gutenberg E-text of Pygmalion, by George Bernard Shaw"</a:t>
            </a:r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      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en-US" altLang="en-US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D97AD371-2379-43E8-AB88-E6D6BD5DE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62537"/>
            <a:ext cx="256464" cy="3250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3920" tIns="4761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52591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243</TotalTime>
  <Words>626</Words>
  <Application>Microsoft Office PowerPoint</Application>
  <PresentationFormat>Widescreen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Facet</vt:lpstr>
      <vt:lpstr>Comparative literature</vt:lpstr>
      <vt:lpstr>Codes of Conduct</vt:lpstr>
      <vt:lpstr>A Comparative Study of Cinderella </vt:lpstr>
      <vt:lpstr>A Literary Biography of Cinderella according to Wikipedia</vt:lpstr>
      <vt:lpstr>Setting and Time</vt:lpstr>
      <vt:lpstr>Characters</vt:lpstr>
      <vt:lpstr>Themes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Comparative Study of Cinderella </dc:title>
  <dc:creator>Shahine Shaymaa</dc:creator>
  <cp:lastModifiedBy>Shahine Shaymaa</cp:lastModifiedBy>
  <cp:revision>11</cp:revision>
  <dcterms:created xsi:type="dcterms:W3CDTF">2019-04-10T14:23:05Z</dcterms:created>
  <dcterms:modified xsi:type="dcterms:W3CDTF">2020-03-23T22:04:16Z</dcterms:modified>
</cp:coreProperties>
</file>